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3" r:id="rId5"/>
    <p:sldId id="271" r:id="rId6"/>
    <p:sldId id="280" r:id="rId7"/>
    <p:sldId id="273" r:id="rId8"/>
    <p:sldId id="269" r:id="rId9"/>
    <p:sldId id="259" r:id="rId10"/>
    <p:sldId id="265" r:id="rId11"/>
    <p:sldId id="277" r:id="rId12"/>
    <p:sldId id="270" r:id="rId13"/>
    <p:sldId id="281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layfair Display" panose="00000500000000000000" pitchFamily="2" charset="-52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ubik" panose="020B0604020202020204" charset="-79"/>
      <p:regular r:id="rId28"/>
      <p:bold r:id="rId29"/>
      <p:italic r:id="rId30"/>
      <p:boldItalic r:id="rId31"/>
    </p:embeddedFont>
    <p:embeddedFont>
      <p:font typeface="Rubik Light" panose="020B0604020202020204" charset="-79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9" roundtripDataSignature="AMtx7mhGrZz3Iyl6iKEpPJePb5MGT4qh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90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4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182" name="Google Shape;182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3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0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SECTION_HEADER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" descr="D:\Beetroot_work\Logo\BA_Logo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10394" y="473512"/>
            <a:ext cx="2402230" cy="108328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402203" y="473512"/>
            <a:ext cx="8178672" cy="1834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72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QA engineer</a:t>
            </a:r>
            <a:endParaRPr sz="7200" b="1" i="0" u="none" strike="noStrike" cap="none" dirty="0">
              <a:solidFill>
                <a:srgbClr val="F1B82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3429000"/>
            <a:ext cx="963739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 txBox="1"/>
          <p:nvPr/>
        </p:nvSpPr>
        <p:spPr>
          <a:xfrm>
            <a:off x="524447" y="4725924"/>
            <a:ext cx="3024276" cy="82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Викладач:</a:t>
            </a:r>
            <a:br>
              <a:rPr lang="ru-RU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Галина Звягінцева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5" name="Google Shape;95;p1" descr="C:\Users\gelya\OneDrive\Рабочий стол\A_web_partnership-0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55840" y="592408"/>
            <a:ext cx="6075669" cy="5372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58D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21899" y="2138676"/>
            <a:ext cx="6891227" cy="471932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0"/>
          <p:cNvSpPr txBox="1"/>
          <p:nvPr/>
        </p:nvSpPr>
        <p:spPr>
          <a:xfrm>
            <a:off x="433633" y="814307"/>
            <a:ext cx="11359299" cy="1324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F2F0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Додаємо правила, що допоможуть нам </a:t>
            </a:r>
            <a:r>
              <a:rPr lang="uk-UA" sz="4000" b="1" dirty="0">
                <a:solidFill>
                  <a:srgbClr val="F2F0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е</a:t>
            </a:r>
            <a:r>
              <a:rPr lang="uk-UA" sz="4000" b="1" i="0" u="none" strike="noStrike" cap="none" dirty="0">
                <a:solidFill>
                  <a:srgbClr val="F2F0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фективно навчатися</a:t>
            </a:r>
            <a:endParaRPr sz="4000" b="1" i="0" u="none" strike="noStrike" cap="none" dirty="0">
              <a:solidFill>
                <a:srgbClr val="F2F0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Google Shape;92;p1">
            <a:extLst>
              <a:ext uri="{FF2B5EF4-FFF2-40B4-BE49-F238E27FC236}">
                <a16:creationId xmlns:a16="http://schemas.microsoft.com/office/drawing/2014/main" id="{2B3772A5-CB6A-483F-A3F3-79D1D697BDF4}"/>
              </a:ext>
            </a:extLst>
          </p:cNvPr>
          <p:cNvSpPr txBox="1"/>
          <p:nvPr/>
        </p:nvSpPr>
        <p:spPr>
          <a:xfrm>
            <a:off x="8245305" y="2010081"/>
            <a:ext cx="3767586" cy="89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2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Групова робота</a:t>
            </a:r>
            <a:endParaRPr sz="3200" b="1" i="0" u="none" strike="noStrike" cap="none" dirty="0">
              <a:solidFill>
                <a:srgbClr val="F1B82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/>
          <p:nvPr/>
        </p:nvSpPr>
        <p:spPr>
          <a:xfrm>
            <a:off x="6030011" y="432073"/>
            <a:ext cx="4961641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Домашнє завдання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331" y="1057569"/>
            <a:ext cx="5635493" cy="528506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E9F7A1A-5269-4539-8CEA-FB5C53BAF1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456861"/>
              </p:ext>
            </p:extLst>
          </p:nvPr>
        </p:nvGraphicFramePr>
        <p:xfrm>
          <a:off x="5626162" y="1112987"/>
          <a:ext cx="6198369" cy="5174225"/>
        </p:xfrm>
        <a:graphic>
          <a:graphicData uri="http://schemas.openxmlformats.org/drawingml/2006/table">
            <a:tbl>
              <a:tblPr/>
              <a:tblGrid>
                <a:gridCol w="6198369">
                  <a:extLst>
                    <a:ext uri="{9D8B030D-6E8A-4147-A177-3AD203B41FA5}">
                      <a16:colId xmlns:a16="http://schemas.microsoft.com/office/drawing/2014/main" val="4106800969"/>
                    </a:ext>
                  </a:extLst>
                </a:gridCol>
              </a:tblGrid>
              <a:tr h="22474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1. 3 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рівні ДЗ.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Вважається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виконаним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при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повному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пропрацюванні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хоча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б одного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рівня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.</a:t>
                      </a: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 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Однак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, ми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захоочуємо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не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зупинятись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на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першому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з них та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заглиблюватись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в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домашні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r>
                        <a:rPr lang="ru-RU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завдання</a:t>
                      </a:r>
                      <a:r>
                        <a:rPr lang="ru-RU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095966"/>
                  </a:ext>
                </a:extLst>
              </a:tr>
              <a:tr h="26870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2. 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Всі завдання виконуй в </a:t>
                      </a: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Google Docs. 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Файл з виконаним завданням збережи на власному </a:t>
                      </a: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Google-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драйві.  </a:t>
                      </a:r>
                      <a:endParaRPr lang="en-US" sz="1800" b="0" i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Rubik" panose="020B0604020202020204" charset="-79"/>
                        <a:cs typeface="Rubik" panose="020B0604020202020204" charset="-79"/>
                      </a:endParaRP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 </a:t>
                      </a: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3. 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В </a:t>
                      </a:r>
                      <a:r>
                        <a:rPr lang="en-US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LMS 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додай посилання на документ, </a:t>
                      </a:r>
                      <a:r>
                        <a:rPr lang="uk-UA" sz="18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впевневшись</a:t>
                      </a:r>
                      <a:r>
                        <a:rPr lang="uk-UA" sz="1800" b="0" i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Rubik" panose="020B0604020202020204" charset="-79"/>
                          <a:cs typeface="Rubik" panose="020B0604020202020204" charset="-79"/>
                        </a:rPr>
                        <a:t>, що доступ відкритий для коментування.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FFF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30517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 descr="C:\Users\gelya\OneDrive\Рабочий стол\A_web_vacancies_join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7568" y="0"/>
            <a:ext cx="7820538" cy="4812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4458878" y="5157226"/>
            <a:ext cx="376129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Ваші питання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 rotWithShape="1">
          <a:blip r:embed="rId3">
            <a:alphaModFix/>
          </a:blip>
          <a:srcRect l="3908" t="17039" r="9075" b="25631"/>
          <a:stretch/>
        </p:blipFill>
        <p:spPr>
          <a:xfrm>
            <a:off x="1" y="0"/>
            <a:ext cx="12192000" cy="460214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>
            <a:off x="4587711" y="5074383"/>
            <a:ext cx="3016577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GB" sz="6000" b="1" i="0" u="none" strike="noStrike" cap="none" dirty="0" err="1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Дякую</a:t>
            </a:r>
            <a:r>
              <a:rPr lang="en-GB" sz="6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!</a:t>
            </a:r>
            <a:endParaRPr sz="6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3610465" y="4686450"/>
            <a:ext cx="6759019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Урок 0. Знайомство</a:t>
            </a:r>
            <a:endParaRPr sz="4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6672" y="1340768"/>
            <a:ext cx="5958657" cy="3049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7876" y="2982898"/>
            <a:ext cx="10804124" cy="3875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1387876" y="2982898"/>
            <a:ext cx="10799460" cy="3875102"/>
          </a:xfrm>
          <a:prstGeom prst="rect">
            <a:avLst/>
          </a:prstGeom>
          <a:solidFill>
            <a:srgbClr val="FFF0E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920677" y="809320"/>
            <a:ext cx="528481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Структура заняття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4892511" y="1664557"/>
            <a:ext cx="6127423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Знайомство з викладачем</a:t>
            </a:r>
            <a:r>
              <a:rPr lang="en-US" sz="24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uk-UA" sz="24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en-US" sz="2400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10</a:t>
            </a:r>
            <a:r>
              <a:rPr lang="uk-UA" sz="2400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 хв</a:t>
            </a:r>
            <a:r>
              <a:rPr lang="en-GB" sz="2400" i="0" u="none" strike="noStrike" cap="none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 </a:t>
            </a:r>
            <a:endParaRPr sz="2400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Знайомство зі студентками - </a:t>
            </a:r>
            <a:r>
              <a:rPr lang="uk-UA" sz="2400" dirty="0">
                <a:solidFill>
                  <a:srgbClr val="595959"/>
                </a:solidFill>
                <a:latin typeface="+mn-lt"/>
                <a:cs typeface="Rubik"/>
                <a:sym typeface="Rubik"/>
              </a:rPr>
              <a:t>30 хв</a:t>
            </a:r>
            <a:endParaRPr sz="2400" b="0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Презентація курсу - </a:t>
            </a:r>
            <a:r>
              <a:rPr lang="uk-UA" sz="2400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2</a:t>
            </a:r>
            <a:r>
              <a:rPr lang="uk-UA" sz="2400" b="0" i="0" u="none" strike="noStrike" cap="none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0 хв</a:t>
            </a:r>
            <a:endParaRPr sz="2400" b="0" i="0" u="none" strike="noStrike" cap="none" dirty="0">
              <a:solidFill>
                <a:srgbClr val="595959"/>
              </a:solidFill>
              <a:latin typeface="+mn-lt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Правила командної гри - </a:t>
            </a:r>
            <a:r>
              <a:rPr lang="uk-UA" sz="2400" dirty="0">
                <a:solidFill>
                  <a:srgbClr val="595959"/>
                </a:solidFill>
                <a:latin typeface="+mn-lt"/>
                <a:cs typeface="Rubik"/>
                <a:sym typeface="Rubik"/>
              </a:rPr>
              <a:t>15 хв</a:t>
            </a:r>
            <a:endParaRPr lang="uk-UA" sz="2400" b="0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Питання </a:t>
            </a:r>
            <a:r>
              <a:rPr lang="uk-UA" sz="24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uk-UA" sz="2400" b="0" i="0" u="none" strike="noStrike" cap="none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10 хв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400" dirty="0">
                <a:solidFill>
                  <a:srgbClr val="595959"/>
                </a:solidFill>
                <a:latin typeface="Rubik" panose="020B0604020202020204" charset="-79"/>
                <a:ea typeface="Rubik"/>
                <a:cs typeface="Rubik" panose="020B0604020202020204" charset="-79"/>
                <a:sym typeface="Rubik"/>
              </a:rPr>
              <a:t>Домашнє завдання – </a:t>
            </a:r>
            <a:r>
              <a:rPr lang="uk-UA" sz="2400" dirty="0">
                <a:solidFill>
                  <a:srgbClr val="595959"/>
                </a:solidFill>
                <a:latin typeface="+mn-lt"/>
                <a:ea typeface="Rubik"/>
                <a:cs typeface="Rubik"/>
                <a:sym typeface="Rubik"/>
              </a:rPr>
              <a:t>5 хв</a:t>
            </a:r>
            <a:endParaRPr sz="2400" b="0" i="0" u="none" strike="noStrike" cap="none" dirty="0">
              <a:solidFill>
                <a:srgbClr val="595959"/>
              </a:solidFill>
              <a:latin typeface="+mn-lt"/>
              <a:ea typeface="Rubik"/>
              <a:cs typeface="Rubik"/>
              <a:sym typeface="Rubik"/>
            </a:endParaRPr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604" y="3938476"/>
            <a:ext cx="2055033" cy="1650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6093021" y="3667197"/>
            <a:ext cx="2702187" cy="115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Поповнення гвардії тестувальників свідомими спеціалістами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2018264" y="679861"/>
            <a:ext cx="7899661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Звягінцева Галина Вікторівна</a:t>
            </a:r>
            <a:endParaRPr sz="4000" b="1" i="0" u="none" strike="noStrike" cap="none" dirty="0">
              <a:solidFill>
                <a:srgbClr val="FF6D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8915454" y="2853349"/>
            <a:ext cx="28055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Очікування від студентів</a:t>
            </a:r>
            <a:endParaRPr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60" name="Google Shape;16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7169" y="2032822"/>
            <a:ext cx="695472" cy="655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70692" y="2072962"/>
            <a:ext cx="641034" cy="57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95417" y="1981950"/>
            <a:ext cx="743995" cy="73774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 txBox="1"/>
          <p:nvPr/>
        </p:nvSpPr>
        <p:spPr>
          <a:xfrm>
            <a:off x="640470" y="3641127"/>
            <a:ext cx="2348145" cy="184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254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Сім’я</a:t>
            </a:r>
          </a:p>
          <a:p>
            <a:pPr marL="4254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Спорт</a:t>
            </a:r>
          </a:p>
          <a:p>
            <a:pPr marL="4254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Книги</a:t>
            </a:r>
          </a:p>
          <a:p>
            <a:pPr marL="4254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Подорожі</a:t>
            </a:r>
          </a:p>
          <a:p>
            <a:pPr marL="4254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Навчання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582981" y="2940540"/>
            <a:ext cx="227223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Джерела енергії</a:t>
            </a:r>
            <a:endParaRPr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2988615" y="3641128"/>
            <a:ext cx="3104224" cy="184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Київський національний університет будівництва і архітектури (КНУБА)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Експериментальний курс по тестуванню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420553" y="3007217"/>
            <a:ext cx="21355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Освіта</a:t>
            </a:r>
            <a:endParaRPr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67" name="Google Shape;167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92298" y="2072962"/>
            <a:ext cx="705366" cy="56168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/>
          <p:nvPr/>
        </p:nvSpPr>
        <p:spPr>
          <a:xfrm>
            <a:off x="6093021" y="2853349"/>
            <a:ext cx="28055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Очікування від курсу</a:t>
            </a:r>
            <a:endParaRPr sz="1400" b="0" i="0" u="none" strike="noStrike" cap="none" dirty="0">
              <a:solidFill>
                <a:srgbClr val="5A558D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169" name="Google Shape;169;p8"/>
          <p:cNvCxnSpPr/>
          <p:nvPr/>
        </p:nvCxnSpPr>
        <p:spPr>
          <a:xfrm rot="10800000" flipH="1">
            <a:off x="2358961" y="2360605"/>
            <a:ext cx="1728192" cy="1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8"/>
          <p:cNvCxnSpPr/>
          <p:nvPr/>
        </p:nvCxnSpPr>
        <p:spPr>
          <a:xfrm rot="10800000" flipH="1">
            <a:off x="5095265" y="2353802"/>
            <a:ext cx="1745660" cy="6803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1" name="Google Shape;171;p8"/>
          <p:cNvCxnSpPr/>
          <p:nvPr/>
        </p:nvCxnSpPr>
        <p:spPr>
          <a:xfrm>
            <a:off x="7849037" y="2353802"/>
            <a:ext cx="1814321" cy="3696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" name="Google Shape;173;p8"/>
          <p:cNvSpPr txBox="1"/>
          <p:nvPr/>
        </p:nvSpPr>
        <p:spPr>
          <a:xfrm>
            <a:off x="8898597" y="3641128"/>
            <a:ext cx="2805576" cy="2222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Команда, що рухається до спільної мети</a:t>
            </a:r>
            <a:b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Підтримка та взаємодопомога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25450" marR="0" lvl="0" indent="-2857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Завзяття та ефективність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6" descr="C:\Users\gelya\OneDrive\Рабочий стол\A_personalities_3-01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1064" y="784381"/>
            <a:ext cx="2602157" cy="2602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6" descr="C:\Users\gelya\OneDrive\Рабочий стол\A_personalities_2-01-0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738026" y="784381"/>
            <a:ext cx="2642074" cy="264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6" descr="C:\Users\gelya\OneDrive\Рабочий стол\A_personalities_1-01-0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4762" y="692696"/>
            <a:ext cx="2581176" cy="258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7" name="Google Shape;237;p16"/>
          <p:cNvGrpSpPr/>
          <p:nvPr/>
        </p:nvGrpSpPr>
        <p:grpSpPr>
          <a:xfrm>
            <a:off x="774762" y="3527506"/>
            <a:ext cx="10252102" cy="2637798"/>
            <a:chOff x="898619" y="3527506"/>
            <a:chExt cx="10252102" cy="2637798"/>
          </a:xfrm>
        </p:grpSpPr>
        <p:sp>
          <p:nvSpPr>
            <p:cNvPr id="238" name="Google Shape;238;p16"/>
            <p:cNvSpPr txBox="1"/>
            <p:nvPr/>
          </p:nvSpPr>
          <p:spPr>
            <a:xfrm>
              <a:off x="8111255" y="4028625"/>
              <a:ext cx="3039466" cy="1620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  <a:buFont typeface="Roboto"/>
                <a:buChar char="●"/>
              </a:pPr>
              <a:r>
                <a:rPr lang="en-US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QA Team Lead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  <a:buFont typeface="Roboto"/>
                <a:buChar char="●"/>
              </a:pPr>
              <a:r>
                <a:rPr lang="uk-UA" sz="1400" b="0" i="0" u="none" strike="noStrike" cap="none" dirty="0" err="1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Менторство</a:t>
              </a: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 </a:t>
              </a:r>
              <a:endPara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  <a:buFont typeface="Roboto"/>
                <a:buChar char="●"/>
              </a:pPr>
              <a:r>
                <a:rPr lang="uk-UA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Отримання сертифікату </a:t>
              </a:r>
              <a:r>
                <a:rPr lang="en-US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ISTQB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1288993" y="4031209"/>
              <a:ext cx="2767791" cy="21340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US" sz="1400" b="0" i="0" u="none" strike="noStrike" cap="none" dirty="0" err="1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Infopulse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dirty="0" err="1">
                  <a:solidFill>
                    <a:srgbClr val="595959"/>
                  </a:solidFill>
                  <a:latin typeface="Rubik"/>
                  <a:cs typeface="Rubik"/>
                  <a:sym typeface="Rubik"/>
                </a:rPr>
                <a:t>Ciklum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F3nix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dirty="0" err="1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DreamTeam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Playtech</a:t>
              </a: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sz="1400" b="0" i="0" u="none" strike="noStrike" cap="none" dirty="0" err="1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Playtika</a:t>
              </a:r>
              <a:endParaRPr lang="en-GB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  <a:buFont typeface="Roboto"/>
                <a:buChar char="●"/>
              </a:pPr>
              <a:r>
                <a:rPr lang="en-GB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RQL-Ukraine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898619" y="3545987"/>
              <a:ext cx="3335325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20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Досвід роботи – </a:t>
              </a:r>
              <a:r>
                <a:rPr lang="uk-UA" sz="2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10</a:t>
              </a:r>
              <a:r>
                <a:rPr lang="uk-UA" sz="20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років</a:t>
              </a:r>
              <a:endParaRPr sz="14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1" name="Google Shape;241;p16"/>
            <p:cNvSpPr txBox="1"/>
            <p:nvPr/>
          </p:nvSpPr>
          <p:spPr>
            <a:xfrm>
              <a:off x="4653750" y="4031209"/>
              <a:ext cx="2884500" cy="17097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0" indent="-317500" algn="l" rtl="0"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  <a:buFont typeface="Roboto"/>
                <a:buChar char="●"/>
              </a:pPr>
              <a:r>
                <a:rPr lang="en-US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Junior to Senior manual QA engineer 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  <a:buFont typeface="Roboto"/>
                <a:buChar char="●"/>
              </a:pPr>
              <a:r>
                <a:rPr lang="en-US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Automation QA engineer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  <a:buFont typeface="Roboto"/>
                <a:buChar char="●"/>
              </a:pPr>
              <a:r>
                <a:rPr lang="en-GB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SCRUM-master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  <a:p>
              <a:pPr marL="457200" marR="0" lvl="0" indent="-3175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  <a:buFont typeface="Roboto"/>
                <a:buChar char="●"/>
              </a:pPr>
              <a:r>
                <a:rPr lang="en-GB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Business analyst 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994883" y="3545986"/>
              <a:ext cx="2202234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20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Ролі в команді</a:t>
              </a:r>
              <a:endParaRPr sz="14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8249762" y="3527506"/>
              <a:ext cx="2460393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2000" b="1" i="0" u="none" strike="noStrike" cap="none" dirty="0">
                  <a:solidFill>
                    <a:srgbClr val="5A558D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Плани та цілі</a:t>
              </a:r>
              <a:endParaRPr sz="14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6309146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5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25" descr="C:\Users\gelya\OneDrive\Рабочий стол\A_web_contact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13702" y="2108760"/>
            <a:ext cx="5419403" cy="3411522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/>
          <p:nvPr/>
        </p:nvSpPr>
        <p:spPr>
          <a:xfrm>
            <a:off x="1115347" y="1813173"/>
            <a:ext cx="3682895" cy="347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uk-UA" sz="2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Хто Я</a:t>
            </a: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uk-UA" sz="22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Звідки Я</a:t>
            </a: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uk-UA" sz="2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Мої інтереси</a:t>
            </a: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uk-UA" sz="22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Моя професія</a:t>
            </a: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uk-UA" sz="22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Моя ціль у навчанні</a:t>
            </a:r>
            <a:endParaRPr sz="22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638409" y="584767"/>
            <a:ext cx="630914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uk-UA" sz="36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Знайомство зі студентами</a:t>
            </a:r>
            <a:endParaRPr sz="2400" b="1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6625" y="1322675"/>
            <a:ext cx="4071128" cy="553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8"/>
          <p:cNvSpPr txBox="1"/>
          <p:nvPr/>
        </p:nvSpPr>
        <p:spPr>
          <a:xfrm>
            <a:off x="486369" y="375813"/>
            <a:ext cx="10005664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59595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Що на нас чекає наступні 2 місяці</a:t>
            </a:r>
            <a:endParaRPr sz="4000" b="1" i="0" u="none" strike="noStrike" cap="none" dirty="0">
              <a:solidFill>
                <a:srgbClr val="59595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20805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313845"/>
            <a:ext cx="4083728" cy="55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81318" y="1305017"/>
            <a:ext cx="3629365" cy="5552983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8"/>
          <p:cNvSpPr txBox="1"/>
          <p:nvPr/>
        </p:nvSpPr>
        <p:spPr>
          <a:xfrm>
            <a:off x="216815" y="2128523"/>
            <a:ext cx="3817603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Фундаментальна теорія тестування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Системи контролю тестів та баг-</a:t>
            </a: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трекингові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системи</a:t>
            </a:r>
            <a:b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</a:t>
            </a:r>
            <a:r>
              <a: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WEB-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додатків</a:t>
            </a:r>
            <a:b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Мобільне тестування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Робота з базами даних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Основи автоматизованого тестування</a:t>
            </a:r>
          </a:p>
        </p:txBody>
      </p:sp>
      <p:sp>
        <p:nvSpPr>
          <p:cNvPr id="263" name="Google Shape;263;p18"/>
          <p:cNvSpPr txBox="1"/>
          <p:nvPr/>
        </p:nvSpPr>
        <p:spPr>
          <a:xfrm>
            <a:off x="980483" y="1513452"/>
            <a:ext cx="1145134" cy="48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>
                <a:solidFill>
                  <a:srgbClr val="E25A8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Курс</a:t>
            </a:r>
            <a:endParaRPr sz="2000" b="1" i="0" u="none" strike="noStrike" cap="none" dirty="0">
              <a:solidFill>
                <a:srgbClr val="E25A8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4577523" y="1317398"/>
            <a:ext cx="1951004" cy="718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Формат</a:t>
            </a:r>
            <a:endParaRPr sz="2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5" name="Google Shape;265;p18"/>
          <p:cNvSpPr txBox="1"/>
          <p:nvPr/>
        </p:nvSpPr>
        <p:spPr>
          <a:xfrm>
            <a:off x="4479018" y="2154586"/>
            <a:ext cx="3166990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SzPts val="1400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Система перевернутого класу: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Опрацювання теорії вдома ДО заняття 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Складні теоретичні питання обговорюємо в класі</a:t>
            </a:r>
            <a:b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Практичне 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закріплення матеріалу</a:t>
            </a:r>
            <a:b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Виконання домашнього зав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дання</a:t>
            </a: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6" name="Google Shape;266;p18"/>
          <p:cNvSpPr txBox="1"/>
          <p:nvPr/>
        </p:nvSpPr>
        <p:spPr>
          <a:xfrm>
            <a:off x="8231862" y="2154586"/>
            <a:ext cx="3296738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Мова викладання: українська</a:t>
            </a:r>
            <a:b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</a:b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Arial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Необхідні інструменти:</a:t>
            </a:r>
            <a:b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</a:br>
            <a:r>
              <a:rPr lang="en-US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Zoom, Slack, LMS, YouTube</a:t>
            </a:r>
            <a:b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Arial"/>
                <a:cs typeface="Rubik"/>
                <a:sym typeface="Rubik"/>
              </a:rPr>
              <a:t>Терміни здачі ДЗ</a:t>
            </a:r>
            <a: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:</a:t>
            </a:r>
            <a:r>
              <a:rPr lang="en-US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 </a:t>
            </a:r>
            <a:r>
              <a:rPr lang="ru-RU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за </a:t>
            </a:r>
            <a:r>
              <a:rPr lang="en-US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12</a:t>
            </a:r>
            <a: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 години до наступного заняття</a:t>
            </a:r>
            <a:b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</a:br>
            <a:endParaRPr lang="uk-UA" dirty="0">
              <a:solidFill>
                <a:srgbClr val="595959"/>
              </a:solidFill>
              <a:latin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Моя доступність у чату: рівномірно розподілена в період з 9:00 до 22:00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8"/>
          <p:cNvSpPr txBox="1"/>
          <p:nvPr/>
        </p:nvSpPr>
        <p:spPr>
          <a:xfrm>
            <a:off x="8492762" y="1317398"/>
            <a:ext cx="1999271" cy="718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Взаємодія</a:t>
            </a:r>
            <a:endParaRPr sz="2000" b="1" i="0" u="none" strike="noStrike" cap="none" dirty="0">
              <a:solidFill>
                <a:srgbClr val="FF6D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8" name="Google Shape;268;p18"/>
          <p:cNvPicPr preferRelativeResize="0"/>
          <p:nvPr/>
        </p:nvPicPr>
        <p:blipFill rotWithShape="1">
          <a:blip r:embed="rId6">
            <a:alphaModFix/>
          </a:blip>
          <a:srcRect l="2767" r="753" b="7154"/>
          <a:stretch/>
        </p:blipFill>
        <p:spPr>
          <a:xfrm>
            <a:off x="0" y="4654157"/>
            <a:ext cx="12192000" cy="2208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/>
        </p:nvSpPr>
        <p:spPr>
          <a:xfrm>
            <a:off x="650449" y="1355532"/>
            <a:ext cx="6679228" cy="468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Добре знання теорії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Розуміння методології розробки ПЗ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Написання тестової документації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Розуміння життєвого циклу ПЗ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Розуміння життєвого циклу дефектів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Користування системами баг-</a:t>
            </a:r>
            <a:r>
              <a:rPr lang="uk-UA" sz="2000" dirty="0" err="1">
                <a:solidFill>
                  <a:srgbClr val="595959"/>
                </a:solidFill>
                <a:latin typeface="Rubik"/>
                <a:cs typeface="Rubik"/>
                <a:sym typeface="Rubik"/>
              </a:rPr>
              <a:t>трекингу</a:t>
            </a:r>
            <a:endParaRPr lang="uk-UA" sz="2000" dirty="0">
              <a:solidFill>
                <a:srgbClr val="595959"/>
              </a:solidFill>
              <a:latin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Базові знання роботи з базами даних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Розуміння принципів роботи </a:t>
            </a:r>
            <a:r>
              <a:rPr lang="en-US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Web-</a:t>
            </a: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технологій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API </a:t>
            </a: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тестування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Розуміння основ автоматизованого тестування</a:t>
            </a:r>
          </a:p>
        </p:txBody>
      </p:sp>
      <p:sp>
        <p:nvSpPr>
          <p:cNvPr id="221" name="Google Shape;221;p14"/>
          <p:cNvSpPr txBox="1"/>
          <p:nvPr/>
        </p:nvSpPr>
        <p:spPr>
          <a:xfrm>
            <a:off x="479612" y="433037"/>
            <a:ext cx="10955102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Багаж знань після з</a:t>
            </a: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авершення курсу</a:t>
            </a:r>
            <a:endParaRPr sz="4000" b="1" i="0" u="none" strike="noStrike" cap="none" dirty="0">
              <a:solidFill>
                <a:srgbClr val="5A558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2" name="Google Shape;222;p14" descr="C:\Users\gelya\OneDrive\Рабочий стол\A_web_teacher_impact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29677" y="1026203"/>
            <a:ext cx="4862323" cy="5831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5401861" y="1844240"/>
            <a:ext cx="5925900" cy="3566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Відвідування занять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cs typeface="Rubik"/>
                <a:sym typeface="Rubik"/>
              </a:rPr>
              <a:t>Виконання домашнього завдання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Підготовка до заняття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Ввімкнена камера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Правило «вільної ноги»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Задавати запитання можна і потр</a:t>
            </a: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ібно!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Бути активними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2141" y="1666362"/>
            <a:ext cx="4104456" cy="325072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4"/>
          <p:cNvSpPr txBox="1"/>
          <p:nvPr/>
        </p:nvSpPr>
        <p:spPr>
          <a:xfrm>
            <a:off x="5401861" y="814307"/>
            <a:ext cx="633451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Правила командної гри</a:t>
            </a:r>
            <a:endParaRPr sz="4000" b="1" i="0" u="none" strike="noStrike" cap="none" dirty="0">
              <a:solidFill>
                <a:srgbClr val="FF6D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1845</TotalTime>
  <Words>416</Words>
  <Application>Microsoft Office PowerPoint</Application>
  <PresentationFormat>Widescreen</PresentationFormat>
  <Paragraphs>107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Roboto</vt:lpstr>
      <vt:lpstr>Playfair Display</vt:lpstr>
      <vt:lpstr>Calibri</vt:lpstr>
      <vt:lpstr>Arial</vt:lpstr>
      <vt:lpstr>Rubik</vt:lpstr>
      <vt:lpstr>Rubik 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Halyna Zviagintseva</cp:lastModifiedBy>
  <cp:revision>9</cp:revision>
  <dcterms:modified xsi:type="dcterms:W3CDTF">2022-09-20T15:34:54Z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0x010100B25532960B215845A521E40128AEEA1D</vt:lpwstr>
  </property>
</Properties>
</file>